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66772deb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466772deb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466772deb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466772deb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466772deb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466772deb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466772debe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466772deb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466772debe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466772deb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466772deb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466772deb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466772debe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466772deb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66772de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466772de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466772deb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466772deb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466772deb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466772deb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466772deb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466772deb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466772deb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466772deb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466772deb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466772deb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66772deb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66772deb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466772deb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466772deb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Chapter 8 : Planning and Learning </a:t>
            </a:r>
            <a:endParaRPr/>
          </a:p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Expected vs Sample Updates</a:t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198275"/>
            <a:ext cx="402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Branching factor b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Expected updates certainly </a:t>
            </a:r>
            <a:r>
              <a:rPr lang="fr">
                <a:solidFill>
                  <a:schemeClr val="dk1"/>
                </a:solidFill>
              </a:rPr>
              <a:t>yield</a:t>
            </a:r>
            <a:r>
              <a:rPr lang="fr">
                <a:solidFill>
                  <a:schemeClr val="dk1"/>
                </a:solidFill>
              </a:rPr>
              <a:t> a better estimate.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Sampling error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Sampling advantage : </a:t>
            </a:r>
            <a:r>
              <a:rPr lang="fr">
                <a:solidFill>
                  <a:schemeClr val="dk1"/>
                </a:solidFill>
              </a:rPr>
              <a:t>good for large problems with many state action pairs / cheaper computationally.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b="14064" l="47795" r="24952" t="25048"/>
          <a:stretch/>
        </p:blipFill>
        <p:spPr>
          <a:xfrm>
            <a:off x="4332000" y="1244075"/>
            <a:ext cx="4689150" cy="3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Expected vs Sample Updates </a:t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 rotWithShape="1">
          <a:blip r:embed="rId3">
            <a:alphaModFix/>
          </a:blip>
          <a:srcRect b="50001" l="27535" r="24509" t="30885"/>
          <a:stretch/>
        </p:blipFill>
        <p:spPr>
          <a:xfrm>
            <a:off x="454050" y="1937987"/>
            <a:ext cx="8235901" cy="1845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Prioritized Sweeping</a:t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 rotWithShape="1">
          <a:blip r:embed="rId3">
            <a:alphaModFix/>
          </a:blip>
          <a:srcRect b="33642" l="53026" r="22942" t="35555"/>
          <a:stretch/>
        </p:blipFill>
        <p:spPr>
          <a:xfrm>
            <a:off x="5285336" y="2453687"/>
            <a:ext cx="3613162" cy="260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 rotWithShape="1">
          <a:blip r:embed="rId4">
            <a:alphaModFix/>
          </a:blip>
          <a:srcRect b="30063" l="26313" r="27237" t="22389"/>
          <a:stretch/>
        </p:blipFill>
        <p:spPr>
          <a:xfrm>
            <a:off x="196400" y="2453675"/>
            <a:ext cx="4247376" cy="244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Prioritized Sweeping : Racetrack Example</a:t>
            </a: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 rotWithShape="1">
          <a:blip r:embed="rId3">
            <a:alphaModFix/>
          </a:blip>
          <a:srcRect b="34220" l="28942" r="29172" t="43811"/>
          <a:stretch/>
        </p:blipFill>
        <p:spPr>
          <a:xfrm>
            <a:off x="1836324" y="2037750"/>
            <a:ext cx="6202876" cy="182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chemeClr val="dk1"/>
                </a:solidFill>
              </a:rPr>
              <a:t>Decision Time Planning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152" name="Google Shape;15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Heuristic Search</a:t>
            </a:r>
            <a:endParaRPr/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The point of searching deeper than one step is to obtain better action selections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7"/>
          <p:cNvPicPr preferRelativeResize="0"/>
          <p:nvPr/>
        </p:nvPicPr>
        <p:blipFill rotWithShape="1">
          <a:blip r:embed="rId3">
            <a:alphaModFix/>
          </a:blip>
          <a:srcRect b="29108" l="27520" r="27371" t="33544"/>
          <a:stretch/>
        </p:blipFill>
        <p:spPr>
          <a:xfrm>
            <a:off x="2812674" y="1725850"/>
            <a:ext cx="6107427" cy="28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Monte Carlo Tree Search</a:t>
            </a:r>
            <a:endParaRPr/>
          </a:p>
        </p:txBody>
      </p:sp>
      <p:sp>
        <p:nvSpPr>
          <p:cNvPr id="166" name="Google Shape;16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>
                <a:solidFill>
                  <a:schemeClr val="dk1"/>
                </a:solidFill>
              </a:rPr>
              <a:t>MCTS is a rollout algorithm as described above, but enhanced by the addition of a means for accumulating value estimates obtained from the Monte Carlo simulations in order to successively direct simulations toward more highly-rewarding trajectories.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7" name="Google Shape;167;p28"/>
          <p:cNvPicPr preferRelativeResize="0"/>
          <p:nvPr/>
        </p:nvPicPr>
        <p:blipFill rotWithShape="1">
          <a:blip r:embed="rId3">
            <a:alphaModFix/>
          </a:blip>
          <a:srcRect b="23853" l="28460" r="27639" t="23617"/>
          <a:stretch/>
        </p:blipFill>
        <p:spPr>
          <a:xfrm>
            <a:off x="5007025" y="2428675"/>
            <a:ext cx="4014124" cy="270062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169" name="Google Shape;169;p28"/>
          <p:cNvPicPr preferRelativeResize="0"/>
          <p:nvPr/>
        </p:nvPicPr>
        <p:blipFill rotWithShape="1">
          <a:blip r:embed="rId4">
            <a:alphaModFix/>
          </a:blip>
          <a:srcRect b="16742" l="25828" r="23755" t="33545"/>
          <a:stretch/>
        </p:blipFill>
        <p:spPr>
          <a:xfrm>
            <a:off x="223300" y="2501150"/>
            <a:ext cx="4609902" cy="255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Key Concepts of Chapter 8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Unifying Planning and Learning (model_based/model free).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Prioritized Sweeping and Trajectory Sampling.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Decision Time Planning ( Monte Carlo Tree Search (Alpha Go)).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Planning and Learning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Planning : deriving experience from the model predictions.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>
                <a:solidFill>
                  <a:schemeClr val="dk1"/>
                </a:solidFill>
              </a:rPr>
              <a:t>Learning : deriving experience from the real </a:t>
            </a:r>
            <a:r>
              <a:rPr lang="fr">
                <a:solidFill>
                  <a:schemeClr val="dk1"/>
                </a:solidFill>
              </a:rPr>
              <a:t>environment</a:t>
            </a:r>
            <a:r>
              <a:rPr lang="fr">
                <a:solidFill>
                  <a:schemeClr val="dk1"/>
                </a:solidFill>
              </a:rPr>
              <a:t> (trial and error).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32741" l="52733" r="24765" t="36744"/>
          <a:stretch/>
        </p:blipFill>
        <p:spPr>
          <a:xfrm>
            <a:off x="5762149" y="2571750"/>
            <a:ext cx="3381851" cy="25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Random-sample one-step tabular Q-planning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Sampling with a model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>
                <a:solidFill>
                  <a:schemeClr val="dk1"/>
                </a:solidFill>
              </a:rPr>
              <a:t>Updating</a:t>
            </a:r>
            <a:r>
              <a:rPr lang="fr">
                <a:solidFill>
                  <a:schemeClr val="dk1"/>
                </a:solidFill>
              </a:rPr>
              <a:t> with Q-learning algorithm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26876" l="26479" r="27324" t="49998"/>
          <a:stretch/>
        </p:blipFill>
        <p:spPr>
          <a:xfrm>
            <a:off x="224737" y="2470099"/>
            <a:ext cx="8694525" cy="24469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General Dyna Architecture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27335" l="30161" r="32853" t="29576"/>
          <a:stretch/>
        </p:blipFill>
        <p:spPr>
          <a:xfrm>
            <a:off x="2519738" y="1880325"/>
            <a:ext cx="4104526" cy="268854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Impact of planning steps taken after real experience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0 planning steps : direct RL only =&gt; learning only from real world environment.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>
                <a:solidFill>
                  <a:schemeClr val="dk1"/>
                </a:solidFill>
              </a:rPr>
              <a:t>Reward of 0 on each transition to a non terminal state.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b="25372" l="31265" r="29297" t="22389"/>
          <a:stretch/>
        </p:blipFill>
        <p:spPr>
          <a:xfrm>
            <a:off x="5226200" y="2274975"/>
            <a:ext cx="3606100" cy="26854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Impact of planning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50000" l="31550" r="32955" t="26530"/>
          <a:stretch/>
        </p:blipFill>
        <p:spPr>
          <a:xfrm>
            <a:off x="311700" y="1401097"/>
            <a:ext cx="8520599" cy="316777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11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Planning in changing environments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(When the Model is wrong)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 rotWithShape="1">
          <a:blip r:embed="rId3">
            <a:alphaModFix/>
          </a:blip>
          <a:srcRect b="21866" l="32392" r="32679" t="33544"/>
          <a:stretch/>
        </p:blipFill>
        <p:spPr>
          <a:xfrm>
            <a:off x="311700" y="2057850"/>
            <a:ext cx="4172751" cy="2994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 rotWithShape="1">
          <a:blip r:embed="rId4">
            <a:alphaModFix/>
          </a:blip>
          <a:srcRect b="29340" l="46222" r="26454" t="27069"/>
          <a:stretch/>
        </p:blipFill>
        <p:spPr>
          <a:xfrm>
            <a:off x="4988749" y="2057850"/>
            <a:ext cx="3843548" cy="299482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Dyna vs. Dyna-Q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Dyna-Q adds a reward to states that haven’t been experienced in the real world for a while (similar to UCB with e-greedy selection)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 rotWithShape="1">
          <a:blip r:embed="rId3">
            <a:alphaModFix/>
          </a:blip>
          <a:srcRect b="51309" l="25350" r="26197" t="37550"/>
          <a:stretch/>
        </p:blipFill>
        <p:spPr>
          <a:xfrm>
            <a:off x="166650" y="2713350"/>
            <a:ext cx="8810700" cy="11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